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3" r:id="rId112"/>
    <p:sldId id="371" r:id="rId113"/>
    <p:sldId id="372" r:id="rId114"/>
    <p:sldId id="374" r:id="rId115"/>
    <p:sldId id="375" r:id="rId116"/>
    <p:sldId id="376" r:id="rId117"/>
    <p:sldId id="377" r:id="rId118"/>
    <p:sldId id="378"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3"/>
    <p:restoredTop sz="94740"/>
  </p:normalViewPr>
  <p:slideViewPr>
    <p:cSldViewPr snapToGrid="0">
      <p:cViewPr varScale="1">
        <p:scale>
          <a:sx n="68" d="100"/>
          <a:sy n="68" d="100"/>
        </p:scale>
        <p:origin x="1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5:16.985"/>
    </inkml:context>
    <inkml:brush xml:id="br0">
      <inkml:brushProperty name="width" value="0.08571" units="cm"/>
      <inkml:brushProperty name="height" value="0.08571" units="cm"/>
      <inkml:brushProperty name="color" value="#E71224"/>
    </inkml:brush>
  </inkml:definitions>
  <inkml:trace contextRef="#ctx0" brushRef="#br0">1 1 12949,'0'0'0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19.999"/>
    </inkml:context>
    <inkml:brush xml:id="br0">
      <inkml:brushProperty name="width" value="0.08571" units="cm"/>
      <inkml:brushProperty name="height" value="0.08571" units="cm"/>
      <inkml:brushProperty name="color" value="#E71224"/>
    </inkml:brush>
  </inkml:definitions>
  <inkml:trace contextRef="#ctx0" brushRef="#br0">0 0 6059,'0'0'0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6.814"/>
    </inkml:context>
    <inkml:brush xml:id="br0">
      <inkml:brushProperty name="width" value="0.08571" units="cm"/>
      <inkml:brushProperty name="height" value="0.08571" units="cm"/>
      <inkml:brushProperty name="color" value="#E71224"/>
    </inkml:brush>
  </inkml:definitions>
  <inkml:trace contextRef="#ctx0" brushRef="#br0">1 15 6708,'0'-8'0,"0"1"0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4.819"/>
    </inkml:context>
    <inkml:brush xml:id="br0">
      <inkml:brushProperty name="width" value="0.08571" units="cm"/>
      <inkml:brushProperty name="height" value="0.08571" units="cm"/>
      <inkml:brushProperty name="color" value="#E71224"/>
    </inkml:brush>
  </inkml:definitions>
  <inkml:trace contextRef="#ctx0" brushRef="#br0">0 1 5734,'0'0'0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1/30/2023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Stock numbers on a digital display">
            <a:extLst>
              <a:ext uri="{FF2B5EF4-FFF2-40B4-BE49-F238E27FC236}">
                <a16:creationId xmlns:a16="http://schemas.microsoft.com/office/drawing/2014/main" id="{7CBD2AC4-8D7E-D4B9-0F64-42AE487FBFAF}"/>
              </a:ext>
            </a:extLst>
          </p:cNvPr>
          <p:cNvPicPr>
            <a:picLocks noChangeAspect="1"/>
          </p:cNvPicPr>
          <p:nvPr/>
        </p:nvPicPr>
        <p:blipFill rotWithShape="1">
          <a:blip r:embed="rId3">
            <a:duotone>
              <a:schemeClr val="bg2">
                <a:shade val="45000"/>
                <a:satMod val="135000"/>
              </a:schemeClr>
              <a:prstClr val="white"/>
            </a:duotone>
            <a:alphaModFix amt="40000"/>
          </a:blip>
          <a:srcRect b="3434"/>
          <a:stretch/>
        </p:blipFill>
        <p:spPr>
          <a:xfrm>
            <a:off x="20" y="10"/>
            <a:ext cx="12191980" cy="6857989"/>
          </a:xfrm>
          <a:prstGeom prst="rect">
            <a:avLst/>
          </a:prstGeom>
        </p:spPr>
      </p:pic>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mc:AlternateContent xmlns:mc="http://schemas.openxmlformats.org/markup-compatibility/2006" xmlns:p14="http://schemas.microsoft.com/office/powerpoint/2010/main">
        <mc:Choice Requires="p14">
          <p:contentPart p14:bwMode="auto" r:id="rId4">
            <p14:nvContentPartPr>
              <p14:cNvPr id="92" name="墨迹 91">
                <a:extLst>
                  <a:ext uri="{FF2B5EF4-FFF2-40B4-BE49-F238E27FC236}">
                    <a16:creationId xmlns:a16="http://schemas.microsoft.com/office/drawing/2014/main" id="{AB6AB9C5-8A95-FA4C-AF1A-A59A17968873}"/>
                  </a:ext>
                </a:extLst>
              </p14:cNvPr>
              <p14:cNvContentPartPr/>
              <p14:nvPr/>
            </p14:nvContentPartPr>
            <p14:xfrm>
              <a:off x="6736528" y="3588785"/>
              <a:ext cx="360" cy="360"/>
            </p14:xfrm>
          </p:contentPart>
        </mc:Choice>
        <mc:Fallback xmlns="">
          <p:pic>
            <p:nvPicPr>
              <p:cNvPr id="92" name="墨迹 91">
                <a:extLst>
                  <a:ext uri="{FF2B5EF4-FFF2-40B4-BE49-F238E27FC236}">
                    <a16:creationId xmlns:a16="http://schemas.microsoft.com/office/drawing/2014/main" id="{AB6AB9C5-8A95-FA4C-AF1A-A59A17968873}"/>
                  </a:ext>
                </a:extLst>
              </p:cNvPr>
              <p:cNvPicPr/>
              <p:nvPr/>
            </p:nvPicPr>
            <p:blipFill>
              <a:blip r:embed="rId5"/>
              <a:stretch>
                <a:fillRect/>
              </a:stretch>
            </p:blipFill>
            <p:spPr>
              <a:xfrm>
                <a:off x="6721408" y="3573665"/>
                <a:ext cx="30960" cy="30960"/>
              </a:xfrm>
              <a:prstGeom prst="rect">
                <a:avLst/>
              </a:prstGeom>
            </p:spPr>
          </p:pic>
        </mc:Fallback>
      </mc:AlternateContent>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olden wheat against sky">
            <a:extLst>
              <a:ext uri="{FF2B5EF4-FFF2-40B4-BE49-F238E27FC236}">
                <a16:creationId xmlns:a16="http://schemas.microsoft.com/office/drawing/2014/main" id="{1EEDE106-EAE7-A677-00EC-2C43D872CB02}"/>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08CEE02D-B993-984D-968A-D39BD5FD64E8}"/>
                  </a:ext>
                </a:extLst>
              </p14:cNvPr>
              <p14:cNvContentPartPr/>
              <p14:nvPr/>
            </p14:nvContentPartPr>
            <p14:xfrm>
              <a:off x="1964008" y="3563585"/>
              <a:ext cx="360" cy="360"/>
            </p14:xfrm>
          </p:contentPart>
        </mc:Choice>
        <mc:Fallback xmlns="">
          <p:pic>
            <p:nvPicPr>
              <p:cNvPr id="7" name="墨迹 6">
                <a:extLst>
                  <a:ext uri="{FF2B5EF4-FFF2-40B4-BE49-F238E27FC236}">
                    <a16:creationId xmlns:a16="http://schemas.microsoft.com/office/drawing/2014/main" id="{08CEE02D-B993-984D-968A-D39BD5FD64E8}"/>
                  </a:ext>
                </a:extLst>
              </p:cNvPr>
              <p:cNvPicPr/>
              <p:nvPr/>
            </p:nvPicPr>
            <p:blipFill>
              <a:blip r:embed="rId4"/>
              <a:stretch>
                <a:fillRect/>
              </a:stretch>
            </p:blipFill>
            <p:spPr>
              <a:xfrm>
                <a:off x="1948528" y="35481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FDED64D2-B226-8848-B34C-BD4B319C1DAF}"/>
                  </a:ext>
                </a:extLst>
              </p14:cNvPr>
              <p14:cNvContentPartPr/>
              <p14:nvPr/>
            </p14:nvContentPartPr>
            <p14:xfrm>
              <a:off x="6140368" y="4018985"/>
              <a:ext cx="360" cy="5760"/>
            </p14:xfrm>
          </p:contentPart>
        </mc:Choice>
        <mc:Fallback xmlns="">
          <p:pic>
            <p:nvPicPr>
              <p:cNvPr id="16" name="墨迹 15">
                <a:extLst>
                  <a:ext uri="{FF2B5EF4-FFF2-40B4-BE49-F238E27FC236}">
                    <a16:creationId xmlns:a16="http://schemas.microsoft.com/office/drawing/2014/main" id="{FDED64D2-B226-8848-B34C-BD4B319C1DAF}"/>
                  </a:ext>
                </a:extLst>
              </p:cNvPr>
              <p:cNvPicPr/>
              <p:nvPr/>
            </p:nvPicPr>
            <p:blipFill>
              <a:blip r:embed="rId4"/>
              <a:stretch>
                <a:fillRect/>
              </a:stretch>
            </p:blipFill>
            <p:spPr>
              <a:xfrm>
                <a:off x="6125248" y="4003505"/>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895BF62A-8E70-874F-B29A-5A60C65EC9CB}"/>
                  </a:ext>
                </a:extLst>
              </p14:cNvPr>
              <p14:cNvContentPartPr/>
              <p14:nvPr/>
            </p14:nvContentPartPr>
            <p14:xfrm>
              <a:off x="8017048" y="3553505"/>
              <a:ext cx="360" cy="360"/>
            </p14:xfrm>
          </p:contentPart>
        </mc:Choice>
        <mc:Fallback xmlns="">
          <p:pic>
            <p:nvPicPr>
              <p:cNvPr id="13" name="墨迹 12">
                <a:extLst>
                  <a:ext uri="{FF2B5EF4-FFF2-40B4-BE49-F238E27FC236}">
                    <a16:creationId xmlns:a16="http://schemas.microsoft.com/office/drawing/2014/main" id="{895BF62A-8E70-874F-B29A-5A60C65EC9CB}"/>
                  </a:ext>
                </a:extLst>
              </p:cNvPr>
              <p:cNvPicPr/>
              <p:nvPr/>
            </p:nvPicPr>
            <p:blipFill>
              <a:blip r:embed="rId4"/>
              <a:stretch>
                <a:fillRect/>
              </a:stretch>
            </p:blipFill>
            <p:spPr>
              <a:xfrm>
                <a:off x="8001928" y="3538385"/>
                <a:ext cx="30960" cy="30960"/>
              </a:xfrm>
              <a:prstGeom prst="rect">
                <a:avLst/>
              </a:prstGeom>
            </p:spPr>
          </p:pic>
        </mc:Fallback>
      </mc:AlternateContent>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草地上有绿色的植物&#10;&#10;描述已自动生成">
            <a:extLst>
              <a:ext uri="{FF2B5EF4-FFF2-40B4-BE49-F238E27FC236}">
                <a16:creationId xmlns:a16="http://schemas.microsoft.com/office/drawing/2014/main" id="{2B8964FC-9CAE-69B2-9322-9185ABC129ED}"/>
              </a:ext>
            </a:extLst>
          </p:cNvPr>
          <p:cNvPicPr>
            <a:picLocks noChangeAspect="1"/>
          </p:cNvPicPr>
          <p:nvPr/>
        </p:nvPicPr>
        <p:blipFill rotWithShape="1">
          <a:blip r:embed="rId2">
            <a:duotone>
              <a:schemeClr val="bg2">
                <a:shade val="45000"/>
                <a:satMod val="135000"/>
              </a:schemeClr>
              <a:prstClr val="white"/>
            </a:duotone>
            <a:alphaModFix amt="40000"/>
          </a:blip>
          <a:srcRect t="444" b="-444"/>
          <a:stretch/>
        </p:blipFill>
        <p:spPr>
          <a:xfrm>
            <a:off x="20" y="-26366"/>
            <a:ext cx="12191980" cy="6857989"/>
          </a:xfrm>
          <a:prstGeom prst="rect">
            <a:avLst/>
          </a:prstGeom>
        </p:spPr>
      </p:pic>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sz="1500" dirty="0"/>
              <a:t>The lowest of the sequence of yields-to-call and the yield-to-maturity is known as the </a:t>
            </a:r>
            <a:r>
              <a:rPr lang="en-US" sz="1500" dirty="0">
                <a:solidFill>
                  <a:srgbClr val="FF0000"/>
                </a:solidFill>
              </a:rPr>
              <a:t>yield-to-worst</a:t>
            </a:r>
            <a:r>
              <a:rPr lang="en-US" sz="1500" dirty="0"/>
              <a:t>.</a:t>
            </a:r>
          </a:p>
          <a:p>
            <a:r>
              <a:rPr lang="en-US" sz="1500" dirty="0"/>
              <a:t>V </a:t>
            </a:r>
            <a:r>
              <a:rPr lang="en-US" altLang="zh-CN" sz="1500" baseline="-25000" dirty="0"/>
              <a:t>callable bond </a:t>
            </a:r>
            <a:r>
              <a:rPr lang="en-US" altLang="zh-CN" sz="1500" dirty="0"/>
              <a:t>= V </a:t>
            </a:r>
            <a:r>
              <a:rPr lang="en-US" altLang="zh-CN" sz="1500" baseline="-25000" dirty="0"/>
              <a:t>option-free bond </a:t>
            </a:r>
            <a:r>
              <a:rPr lang="en-US" altLang="zh-CN" sz="1500" dirty="0"/>
              <a:t>– V </a:t>
            </a:r>
            <a:r>
              <a:rPr lang="en-US" altLang="zh-CN" sz="1500" baseline="-25000" dirty="0"/>
              <a:t>call option</a:t>
            </a:r>
          </a:p>
          <a:p>
            <a:r>
              <a:rPr lang="en-US" sz="1500" dirty="0"/>
              <a:t>V </a:t>
            </a:r>
            <a:r>
              <a:rPr lang="en-US" altLang="zh-CN" sz="1500" baseline="-25000" dirty="0"/>
              <a:t>option-free bond </a:t>
            </a:r>
            <a:r>
              <a:rPr lang="en-US" altLang="zh-CN" sz="1500" dirty="0"/>
              <a:t>= V </a:t>
            </a:r>
            <a:r>
              <a:rPr lang="en-US" altLang="zh-CN" sz="1500" baseline="-25000" dirty="0"/>
              <a:t>callable bond </a:t>
            </a:r>
            <a:r>
              <a:rPr lang="en-US" altLang="zh-CN" sz="1500" dirty="0"/>
              <a:t>+ V </a:t>
            </a:r>
            <a:r>
              <a:rPr lang="en-US" altLang="zh-CN" sz="1500" baseline="-25000" dirty="0"/>
              <a:t>call option</a:t>
            </a:r>
            <a:endParaRPr lang="en-US" sz="1500" baseline="-25000" dirty="0"/>
          </a:p>
          <a:p>
            <a:r>
              <a:rPr lang="en-US" sz="1500" dirty="0"/>
              <a:t>The </a:t>
            </a:r>
            <a:r>
              <a:rPr lang="en-US" sz="1500" dirty="0">
                <a:solidFill>
                  <a:srgbClr val="FF0000"/>
                </a:solidFill>
              </a:rPr>
              <a:t>option-adjusted yield on a callable bond </a:t>
            </a:r>
            <a:r>
              <a:rPr lang="en-US" sz="1500" dirty="0"/>
              <a:t>is the yield-to-maturity after adding the theoretical value of the call option to the price.</a:t>
            </a:r>
          </a:p>
          <a:p>
            <a:r>
              <a:rPr lang="en-US" sz="1500" dirty="0"/>
              <a:t>V </a:t>
            </a:r>
            <a:r>
              <a:rPr lang="en-US" sz="1500" baseline="-25000" dirty="0" err="1"/>
              <a:t>putable</a:t>
            </a:r>
            <a:r>
              <a:rPr lang="en-US" sz="1500" baseline="-25000" dirty="0"/>
              <a:t> bond </a:t>
            </a:r>
            <a:r>
              <a:rPr lang="en-US" sz="1500" dirty="0"/>
              <a:t>= V </a:t>
            </a:r>
            <a:r>
              <a:rPr lang="en-US" sz="1500" baseline="-25000" dirty="0"/>
              <a:t>option-free bond </a:t>
            </a:r>
            <a:r>
              <a:rPr lang="en-US" sz="1500" dirty="0"/>
              <a:t>+ V </a:t>
            </a:r>
            <a:r>
              <a:rPr lang="en-US" sz="1500" baseline="-25000" dirty="0"/>
              <a:t>put option</a:t>
            </a:r>
          </a:p>
          <a:p>
            <a:r>
              <a:rPr lang="en-US" sz="1500" dirty="0"/>
              <a:t>V </a:t>
            </a:r>
            <a:r>
              <a:rPr lang="en-US" sz="1500" baseline="-25000" dirty="0"/>
              <a:t>option-free bond </a:t>
            </a:r>
            <a:r>
              <a:rPr lang="en-US" sz="1500" dirty="0"/>
              <a:t>= V </a:t>
            </a:r>
            <a:r>
              <a:rPr lang="en-US" sz="1500" baseline="-25000" dirty="0" err="1"/>
              <a:t>putable</a:t>
            </a:r>
            <a:r>
              <a:rPr lang="en-US" sz="1500" baseline="-25000" dirty="0"/>
              <a:t> bond </a:t>
            </a:r>
            <a:r>
              <a:rPr lang="en-US" sz="1500" dirty="0"/>
              <a:t>– V </a:t>
            </a:r>
            <a:r>
              <a:rPr lang="en-US" sz="1500" baseline="-25000" dirty="0"/>
              <a:t>put option</a:t>
            </a:r>
          </a:p>
          <a:p>
            <a:r>
              <a:rPr lang="en-US" sz="1500" dirty="0"/>
              <a:t>The </a:t>
            </a:r>
            <a:r>
              <a:rPr lang="en-US" sz="1500" dirty="0">
                <a:solidFill>
                  <a:srgbClr val="FF0000"/>
                </a:solidFill>
              </a:rPr>
              <a:t>option-adjusted yield on a </a:t>
            </a:r>
            <a:r>
              <a:rPr lang="en-US" sz="1500" dirty="0" err="1">
                <a:solidFill>
                  <a:srgbClr val="FF0000"/>
                </a:solidFill>
              </a:rPr>
              <a:t>putable</a:t>
            </a:r>
            <a:r>
              <a:rPr lang="en-US" sz="1500" dirty="0">
                <a:solidFill>
                  <a:srgbClr val="FF0000"/>
                </a:solidFill>
              </a:rPr>
              <a:t> bond </a:t>
            </a:r>
            <a:r>
              <a:rPr lang="en-US" sz="1500" dirty="0"/>
              <a:t>is the yield-to-maturity after subtracting the theoretical value of the put option to the price.</a:t>
            </a:r>
          </a:p>
          <a:p>
            <a:r>
              <a:rPr lang="en-US" sz="1500"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1EB2-86EF-4F28-A3A6-333125E8AE8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39FA99-AF35-4D07-A98F-9D9B1F92D222}"/>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p>
              <a:p>
                <a:r>
                  <a:rPr lang="en-US" sz="2400" dirty="0"/>
                  <a:t>Coupon </a:t>
                </a:r>
                <a:r>
                  <a:rPr lang="en-US" altLang="zh-CN" sz="2400" dirty="0"/>
                  <a:t>rate </a:t>
                </a:r>
                <a:r>
                  <a:rPr lang="en-US" sz="2400" dirty="0"/>
                  <a:t>= MRR + quoted margin</a:t>
                </a:r>
              </a:p>
              <a:p>
                <a:r>
                  <a:rPr lang="en-US" sz="2400" dirty="0"/>
                  <a:t>Discount rate = MRR + discount margin (required margin)</a:t>
                </a:r>
              </a:p>
              <a:p>
                <a:r>
                  <a:rPr lang="en-US" sz="2400" dirty="0"/>
                  <a:t>PV = </a:t>
                </a:r>
                <a14:m>
                  <m:oMath xmlns:m="http://schemas.openxmlformats.org/officeDocument/2006/math">
                    <m:f>
                      <m:fPr>
                        <m:ctrlPr>
                          <a:rPr lang="en-US" sz="2400" i="1" smtClean="0">
                            <a:latin typeface="Cambria Math" panose="02040503050406030204" pitchFamily="18" charset="0"/>
                          </a:rPr>
                        </m:ctrlPr>
                      </m:fPr>
                      <m:num>
                        <m:f>
                          <m:fPr>
                            <m:ctrlPr>
                              <a:rPr lang="en-US" sz="2400" i="1" smtClean="0">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𝑀𝑅𝑅</m:t>
                                </m:r>
                                <m:r>
                                  <a:rPr lang="en-US" sz="2400" b="0" i="1" smtClean="0">
                                    <a:latin typeface="Cambria Math" panose="02040503050406030204" pitchFamily="18" charset="0"/>
                                  </a:rPr>
                                  <m:t>+</m:t>
                                </m:r>
                                <m:r>
                                  <a:rPr lang="en-US" sz="2400" b="0" i="1" smtClean="0">
                                    <a:latin typeface="Cambria Math" panose="02040503050406030204" pitchFamily="18" charset="0"/>
                                  </a:rPr>
                                  <m:t>𝑄𝑀</m:t>
                                </m:r>
                              </m:e>
                            </m:d>
                            <m:r>
                              <a:rPr lang="en-US" sz="2400" b="0" i="1" smtClean="0">
                                <a:latin typeface="Cambria Math" panose="02040503050406030204" pitchFamily="18" charset="0"/>
                              </a:rPr>
                              <m:t>∗</m:t>
                            </m:r>
                            <m:r>
                              <a:rPr lang="en-US" sz="2400" b="0" i="1" smtClean="0">
                                <a:latin typeface="Cambria Math" panose="02040503050406030204" pitchFamily="18" charset="0"/>
                              </a:rPr>
                              <m:t>𝐹𝑉</m:t>
                            </m:r>
                          </m:num>
                          <m:den>
                            <m:r>
                              <a:rPr lang="en-US" sz="2400" b="0" i="1" smtClean="0">
                                <a:latin typeface="Cambria Math" panose="02040503050406030204" pitchFamily="18" charset="0"/>
                              </a:rPr>
                              <m:t>𝑚</m:t>
                            </m:r>
                          </m:den>
                        </m:f>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𝑀𝑅𝑅</m:t>
                                </m:r>
                                <m:r>
                                  <a:rPr lang="en-US" sz="2400" b="0" i="1" smtClean="0">
                                    <a:latin typeface="Cambria Math" panose="02040503050406030204" pitchFamily="18" charset="0"/>
                                  </a:rPr>
                                  <m:t>+</m:t>
                                </m:r>
                                <m:r>
                                  <a:rPr lang="en-US" sz="2400" b="0" i="1" smtClean="0">
                                    <a:latin typeface="Cambria Math" panose="02040503050406030204" pitchFamily="18" charset="0"/>
                                  </a:rPr>
                                  <m:t>𝐷𝑀</m:t>
                                </m:r>
                              </m:num>
                              <m:den>
                                <m:r>
                                  <a:rPr lang="en-US" sz="2400" b="0" i="1" smtClean="0">
                                    <a:latin typeface="Cambria Math" panose="02040503050406030204" pitchFamily="18" charset="0"/>
                                  </a:rPr>
                                  <m:t>𝑚</m:t>
                                </m:r>
                              </m:den>
                            </m:f>
                          </m:e>
                        </m:d>
                        <m:r>
                          <a:rPr lang="en-US" sz="2400" b="0" i="1" baseline="30000" smtClean="0">
                            <a:latin typeface="Cambria Math" panose="02040503050406030204" pitchFamily="18" charset="0"/>
                          </a:rPr>
                          <m:t>1</m:t>
                        </m:r>
                      </m:den>
                    </m:f>
                  </m:oMath>
                </a14:m>
                <a:r>
                  <a:rPr lang="en-US" sz="2400" dirty="0"/>
                  <a:t> + </a:t>
                </a:r>
                <a14:m>
                  <m:oMath xmlns:m="http://schemas.openxmlformats.org/officeDocument/2006/math">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𝑀𝑅𝑅</m:t>
                                </m:r>
                                <m:r>
                                  <a:rPr lang="en-US" sz="2400" i="1">
                                    <a:latin typeface="Cambria Math" panose="02040503050406030204" pitchFamily="18" charset="0"/>
                                  </a:rPr>
                                  <m:t>+</m:t>
                                </m:r>
                                <m:r>
                                  <a:rPr lang="en-US" sz="2400" i="1">
                                    <a:latin typeface="Cambria Math" panose="02040503050406030204" pitchFamily="18" charset="0"/>
                                  </a:rPr>
                                  <m:t>𝑄𝑀</m:t>
                                </m:r>
                              </m:e>
                            </m:d>
                            <m:r>
                              <a:rPr lang="en-US" sz="2400" i="1">
                                <a:latin typeface="Cambria Math" panose="02040503050406030204" pitchFamily="18" charset="0"/>
                              </a:rPr>
                              <m:t>∗</m:t>
                            </m:r>
                            <m:r>
                              <a:rPr lang="en-US" sz="2400" i="1">
                                <a:latin typeface="Cambria Math" panose="02040503050406030204" pitchFamily="18" charset="0"/>
                              </a:rPr>
                              <m:t>𝐹𝑉</m:t>
                            </m:r>
                          </m:num>
                          <m:den>
                            <m:r>
                              <a:rPr lang="en-US" sz="2400" i="1">
                                <a:latin typeface="Cambria Math" panose="02040503050406030204" pitchFamily="18" charset="0"/>
                              </a:rPr>
                              <m:t>𝑚</m:t>
                            </m:r>
                          </m:den>
                        </m:f>
                      </m:num>
                      <m:den>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𝑀𝑅𝑅</m:t>
                                </m:r>
                                <m:r>
                                  <a:rPr lang="en-US" sz="2400" i="1">
                                    <a:latin typeface="Cambria Math" panose="02040503050406030204" pitchFamily="18" charset="0"/>
                                  </a:rPr>
                                  <m:t>+</m:t>
                                </m:r>
                                <m:r>
                                  <a:rPr lang="en-US" sz="2400" i="1">
                                    <a:latin typeface="Cambria Math" panose="02040503050406030204" pitchFamily="18" charset="0"/>
                                  </a:rPr>
                                  <m:t>𝐷𝑀</m:t>
                                </m:r>
                              </m:num>
                              <m:den>
                                <m:r>
                                  <a:rPr lang="en-US" sz="2400" i="1">
                                    <a:latin typeface="Cambria Math" panose="02040503050406030204" pitchFamily="18" charset="0"/>
                                  </a:rPr>
                                  <m:t>𝑚</m:t>
                                </m:r>
                              </m:den>
                            </m:f>
                          </m:e>
                        </m:d>
                        <m:r>
                          <a:rPr lang="en-US" sz="2400" b="0" i="1" baseline="30000" smtClean="0">
                            <a:latin typeface="Cambria Math" panose="02040503050406030204" pitchFamily="18" charset="0"/>
                          </a:rPr>
                          <m:t>2</m:t>
                        </m:r>
                      </m:den>
                    </m:f>
                  </m:oMath>
                </a14:m>
                <a:r>
                  <a:rPr lang="en-US" sz="2400" dirty="0"/>
                  <a:t> + … + </a:t>
                </a:r>
                <a14:m>
                  <m:oMath xmlns:m="http://schemas.openxmlformats.org/officeDocument/2006/math">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𝑀𝑅𝑅</m:t>
                                </m:r>
                                <m:r>
                                  <a:rPr lang="en-US" sz="2400" i="1">
                                    <a:latin typeface="Cambria Math" panose="02040503050406030204" pitchFamily="18" charset="0"/>
                                  </a:rPr>
                                  <m:t>+</m:t>
                                </m:r>
                                <m:r>
                                  <a:rPr lang="en-US" sz="2400" i="1">
                                    <a:latin typeface="Cambria Math" panose="02040503050406030204" pitchFamily="18" charset="0"/>
                                  </a:rPr>
                                  <m:t>𝑄𝑀</m:t>
                                </m:r>
                              </m:e>
                            </m:d>
                            <m:r>
                              <a:rPr lang="en-US" sz="2400" i="1">
                                <a:latin typeface="Cambria Math" panose="02040503050406030204" pitchFamily="18" charset="0"/>
                              </a:rPr>
                              <m:t>∗</m:t>
                            </m:r>
                            <m:r>
                              <a:rPr lang="en-US" sz="2400" i="1">
                                <a:latin typeface="Cambria Math" panose="02040503050406030204" pitchFamily="18" charset="0"/>
                              </a:rPr>
                              <m:t>𝐹𝑉</m:t>
                            </m:r>
                          </m:num>
                          <m:den>
                            <m:r>
                              <a:rPr lang="en-US" sz="2400" i="1">
                                <a:latin typeface="Cambria Math" panose="02040503050406030204" pitchFamily="18" charset="0"/>
                              </a:rPr>
                              <m:t>𝑚</m:t>
                            </m:r>
                          </m:den>
                        </m:f>
                        <m:r>
                          <a:rPr lang="en-US" sz="2400" b="0" i="1" smtClean="0">
                            <a:latin typeface="Cambria Math" panose="02040503050406030204" pitchFamily="18" charset="0"/>
                          </a:rPr>
                          <m:t>+</m:t>
                        </m:r>
                        <m:r>
                          <a:rPr lang="en-US" sz="2400" b="0" i="1" smtClean="0">
                            <a:latin typeface="Cambria Math" panose="02040503050406030204" pitchFamily="18" charset="0"/>
                          </a:rPr>
                          <m:t>𝐹𝑉</m:t>
                        </m:r>
                      </m:num>
                      <m:den>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𝑀𝑅𝑅</m:t>
                                </m:r>
                                <m:r>
                                  <a:rPr lang="en-US" sz="2400" i="1">
                                    <a:latin typeface="Cambria Math" panose="02040503050406030204" pitchFamily="18" charset="0"/>
                                  </a:rPr>
                                  <m:t>+</m:t>
                                </m:r>
                                <m:r>
                                  <a:rPr lang="en-US" sz="2400" i="1">
                                    <a:latin typeface="Cambria Math" panose="02040503050406030204" pitchFamily="18" charset="0"/>
                                  </a:rPr>
                                  <m:t>𝐷𝑀</m:t>
                                </m:r>
                              </m:num>
                              <m:den>
                                <m:r>
                                  <a:rPr lang="en-US" sz="2400" i="1">
                                    <a:latin typeface="Cambria Math" panose="02040503050406030204" pitchFamily="18" charset="0"/>
                                  </a:rPr>
                                  <m:t>𝑚</m:t>
                                </m:r>
                              </m:den>
                            </m:f>
                          </m:e>
                        </m:d>
                        <m:r>
                          <a:rPr lang="en-US" sz="2400" b="0" i="1" baseline="30000" smtClean="0">
                            <a:latin typeface="Cambria Math" panose="02040503050406030204" pitchFamily="18" charset="0"/>
                          </a:rPr>
                          <m:t>𝑁</m:t>
                        </m:r>
                      </m:den>
                    </m:f>
                  </m:oMath>
                </a14:m>
                <a:endParaRPr lang="en-US" sz="2400" dirty="0"/>
              </a:p>
              <a:p>
                <a:r>
                  <a:rPr lang="en-US" sz="2400" dirty="0"/>
                  <a:t> </a:t>
                </a:r>
              </a:p>
            </p:txBody>
          </p:sp>
        </mc:Choice>
        <mc:Fallback xmlns="">
          <p:sp>
            <p:nvSpPr>
              <p:cNvPr id="3" name="Content Placeholder 2">
                <a:extLst>
                  <a:ext uri="{FF2B5EF4-FFF2-40B4-BE49-F238E27FC236}">
                    <a16:creationId xmlns:a16="http://schemas.microsoft.com/office/drawing/2014/main" id="{7F39FA99-AF35-4D07-A98F-9D9B1F92D22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781176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C2B-7F7F-4B85-B60B-B8AE13AE1C42}"/>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E3A4829D-532C-4EC6-B195-13BDE51E33C5}"/>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endParaRPr lang="en-US" sz="3200" dirty="0"/>
          </a:p>
          <a:p>
            <a:r>
              <a:rPr lang="en-US" dirty="0"/>
              <a:t>This is a </a:t>
            </a:r>
            <a:r>
              <a:rPr lang="en-US" dirty="0">
                <a:solidFill>
                  <a:srgbClr val="FF0000"/>
                </a:solidFill>
              </a:rPr>
              <a:t>simplified</a:t>
            </a:r>
            <a:r>
              <a:rPr lang="en-US" dirty="0"/>
              <a:t> FRN pricing model, for several reasons:</a:t>
            </a:r>
          </a:p>
          <a:p>
            <a:r>
              <a:rPr lang="en-US" dirty="0"/>
              <a:t>First, PV is for a rate reset date when there are N evenly spaced periods to maturity. There is no accrued interest so that the flat price is the full price. </a:t>
            </a:r>
          </a:p>
          <a:p>
            <a:r>
              <a:rPr lang="en-US" dirty="0"/>
              <a:t>Second, the model assumes a 30/360 day-count convention so that the periodicity is an integer.</a:t>
            </a:r>
          </a:p>
          <a:p>
            <a:r>
              <a:rPr lang="en-US" dirty="0"/>
              <a:t>Third, and most important, the same reference rate (Index) is used for all payment periods in both the numerators and denominators.</a:t>
            </a:r>
          </a:p>
        </p:txBody>
      </p:sp>
    </p:spTree>
    <p:extLst>
      <p:ext uri="{BB962C8B-B14F-4D97-AF65-F5344CB8AC3E}">
        <p14:creationId xmlns:p14="http://schemas.microsoft.com/office/powerpoint/2010/main" val="525748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E565-8D7B-46AC-A10C-8828F4DE96C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CD40C-C5AB-46A2-9355-57D64AB47720}"/>
                  </a:ext>
                </a:extLst>
              </p:cNvPr>
              <p:cNvSpPr>
                <a:spLocks noGrp="1"/>
              </p:cNvSpPr>
              <p:nvPr>
                <p:ph idx="1"/>
              </p:nvPr>
            </p:nvSpPr>
            <p:spPr/>
            <p:txBody>
              <a:bodyPr/>
              <a:lstStyle/>
              <a:p>
                <a:r>
                  <a:rPr lang="en-US" dirty="0"/>
                  <a:t>Suppose that a two-year FRN on a semiannual basis pays MRR plus 0.50%. Currently, MRR is 1.25%. Suppose that the yield spread required by investors is 40 bps over the reference rate.</a:t>
                </a:r>
              </a:p>
              <a:p>
                <a:r>
                  <a:rPr lang="en-US" dirty="0"/>
                  <a:t>Coupon = </a:t>
                </a:r>
                <a14:m>
                  <m:oMath xmlns:m="http://schemas.openxmlformats.org/officeDocument/2006/math">
                    <m:f>
                      <m:fPr>
                        <m:ctrlPr>
                          <a:rPr lang="en-US"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0.0125+0.005</m:t>
                            </m:r>
                          </m:e>
                        </m:d>
                        <m:r>
                          <a:rPr lang="en-US" b="0" i="1" smtClean="0">
                            <a:latin typeface="Cambria Math" panose="02040503050406030204" pitchFamily="18" charset="0"/>
                          </a:rPr>
                          <m:t>∗100</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en-US" dirty="0"/>
                  <a:t>0.875</a:t>
                </a:r>
              </a:p>
              <a:p>
                <a:r>
                  <a:rPr lang="en-US" dirty="0"/>
                  <a:t>Discount rate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(0.0125+0.004)</m:t>
                        </m:r>
                      </m:num>
                      <m:den>
                        <m:r>
                          <a:rPr lang="en-US" b="0" i="1" smtClean="0">
                            <a:latin typeface="Cambria Math" panose="02040503050406030204" pitchFamily="18" charset="0"/>
                          </a:rPr>
                          <m:t>2</m:t>
                        </m:r>
                      </m:den>
                    </m:f>
                    <m:r>
                      <a:rPr lang="en-US" b="0" i="1" smtClean="0">
                        <a:latin typeface="Cambria Math" panose="02040503050406030204" pitchFamily="18" charset="0"/>
                      </a:rPr>
                      <m:t>=0.00825</m:t>
                    </m:r>
                  </m:oMath>
                </a14:m>
                <a:endParaRPr lang="en-US" dirty="0"/>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0.875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1+000825</m:t>
                            </m:r>
                          </m:e>
                        </m:d>
                        <m:r>
                          <a:rPr lang="en-US" b="0" i="1" baseline="30000" smtClean="0">
                            <a:latin typeface="Cambria Math" panose="02040503050406030204" pitchFamily="18" charset="0"/>
                          </a:rPr>
                          <m:t>1</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0.875</m:t>
                        </m:r>
                      </m:num>
                      <m:den>
                        <m:d>
                          <m:dPr>
                            <m:ctrlPr>
                              <a:rPr lang="en-US" i="1">
                                <a:latin typeface="Cambria Math" panose="02040503050406030204" pitchFamily="18" charset="0"/>
                              </a:rPr>
                            </m:ctrlPr>
                          </m:dPr>
                          <m:e>
                            <m:r>
                              <a:rPr lang="en-US" i="1">
                                <a:latin typeface="Cambria Math" panose="02040503050406030204" pitchFamily="18" charset="0"/>
                              </a:rPr>
                              <m:t>1+000825</m:t>
                            </m:r>
                          </m:e>
                        </m:d>
                        <m:r>
                          <a:rPr lang="en-US" b="0" i="1" baseline="30000" smtClean="0">
                            <a:latin typeface="Cambria Math" panose="02040503050406030204" pitchFamily="18" charset="0"/>
                          </a:rPr>
                          <m:t>2</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0.875</m:t>
                        </m:r>
                      </m:num>
                      <m:den>
                        <m:d>
                          <m:dPr>
                            <m:ctrlPr>
                              <a:rPr lang="en-US" i="1">
                                <a:latin typeface="Cambria Math" panose="02040503050406030204" pitchFamily="18" charset="0"/>
                              </a:rPr>
                            </m:ctrlPr>
                          </m:dPr>
                          <m:e>
                            <m:r>
                              <a:rPr lang="en-US" i="1">
                                <a:latin typeface="Cambria Math" panose="02040503050406030204" pitchFamily="18" charset="0"/>
                              </a:rPr>
                              <m:t>1+000825</m:t>
                            </m:r>
                          </m:e>
                        </m:d>
                        <m:r>
                          <a:rPr lang="en-US" b="0" i="1" baseline="30000" smtClean="0">
                            <a:latin typeface="Cambria Math" panose="02040503050406030204" pitchFamily="18" charset="0"/>
                          </a:rPr>
                          <m:t>3</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0.875</m:t>
                        </m:r>
                        <m:r>
                          <a:rPr lang="en-US" b="0" i="1" smtClean="0">
                            <a:latin typeface="Cambria Math" panose="02040503050406030204" pitchFamily="18" charset="0"/>
                          </a:rPr>
                          <m:t>+100</m:t>
                        </m:r>
                      </m:num>
                      <m:den>
                        <m:d>
                          <m:dPr>
                            <m:ctrlPr>
                              <a:rPr lang="en-US" i="1">
                                <a:latin typeface="Cambria Math" panose="02040503050406030204" pitchFamily="18" charset="0"/>
                              </a:rPr>
                            </m:ctrlPr>
                          </m:dPr>
                          <m:e>
                            <m:r>
                              <a:rPr lang="en-US" i="1">
                                <a:latin typeface="Cambria Math" panose="02040503050406030204" pitchFamily="18" charset="0"/>
                              </a:rPr>
                              <m:t>1+000825</m:t>
                            </m:r>
                          </m:e>
                        </m:d>
                        <m:r>
                          <a:rPr lang="en-US" b="0" i="1" baseline="30000" smtClean="0">
                            <a:latin typeface="Cambria Math" panose="02040503050406030204" pitchFamily="18" charset="0"/>
                          </a:rPr>
                          <m:t>4</m:t>
                        </m:r>
                      </m:den>
                    </m:f>
                  </m:oMath>
                </a14:m>
                <a:r>
                  <a:rPr lang="en-US" dirty="0"/>
                  <a:t> = 100.196 </a:t>
                </a:r>
              </a:p>
            </p:txBody>
          </p:sp>
        </mc:Choice>
        <mc:Fallback xmlns="">
          <p:sp>
            <p:nvSpPr>
              <p:cNvPr id="3" name="Content Placeholder 2">
                <a:extLst>
                  <a:ext uri="{FF2B5EF4-FFF2-40B4-BE49-F238E27FC236}">
                    <a16:creationId xmlns:a16="http://schemas.microsoft.com/office/drawing/2014/main" id="{506CD40C-C5AB-46A2-9355-57D64AB47720}"/>
                  </a:ext>
                </a:extLst>
              </p:cNvPr>
              <p:cNvSpPr>
                <a:spLocks noGrp="1" noRot="1" noChangeAspect="1" noMove="1" noResize="1" noEditPoints="1" noAdjustHandles="1" noChangeArrowheads="1" noChangeShapeType="1" noTextEdit="1"/>
              </p:cNvSpPr>
              <p:nvPr>
                <p:ph idx="1"/>
              </p:nvPr>
            </p:nvSpPr>
            <p:spPr>
              <a:blipFill>
                <a:blip r:embed="rId2"/>
                <a:stretch>
                  <a:fillRect l="-313" t="-1970"/>
                </a:stretch>
              </a:blipFill>
            </p:spPr>
            <p:txBody>
              <a:bodyPr/>
              <a:lstStyle/>
              <a:p>
                <a:r>
                  <a:rPr lang="en-US">
                    <a:noFill/>
                  </a:rPr>
                  <a:t> </a:t>
                </a:r>
              </a:p>
            </p:txBody>
          </p:sp>
        </mc:Fallback>
      </mc:AlternateContent>
    </p:spTree>
    <p:extLst>
      <p:ext uri="{BB962C8B-B14F-4D97-AF65-F5344CB8AC3E}">
        <p14:creationId xmlns:p14="http://schemas.microsoft.com/office/powerpoint/2010/main" val="1132120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A651-1D06-425E-A739-A72A3A1B187A}"/>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5700DEC-EFE9-4F7A-A12F-CD37AE065B9F}"/>
              </a:ext>
            </a:extLst>
          </p:cNvPr>
          <p:cNvSpPr>
            <a:spLocks noGrp="1"/>
          </p:cNvSpPr>
          <p:nvPr>
            <p:ph idx="1"/>
          </p:nvPr>
        </p:nvSpPr>
        <p:spPr/>
        <p:txBody>
          <a:bodyPr/>
          <a:lstStyle/>
          <a:p>
            <a:r>
              <a:rPr lang="en-US" dirty="0"/>
              <a:t>A four-year French floating-rate note pays three-month Euribor (Euro Interbank Offered Rate, an index produced by the European Banking Federation) plus 1.25%. The floater is priced at 98 per 100 of par value. Calculate the discount margin for the floater assuming that three-month Euribor is constant at 2%. Assume the 30/360 day-count convention and evenly spaced periods.</a:t>
            </a:r>
          </a:p>
        </p:txBody>
      </p:sp>
    </p:spTree>
    <p:extLst>
      <p:ext uri="{BB962C8B-B14F-4D97-AF65-F5344CB8AC3E}">
        <p14:creationId xmlns:p14="http://schemas.microsoft.com/office/powerpoint/2010/main" val="3923808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F43F-A3B9-4547-AB37-8F9701FE14A7}"/>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154C1-185D-44F9-8B99-E6E70AFFE772}"/>
                  </a:ext>
                </a:extLst>
              </p:cNvPr>
              <p:cNvSpPr>
                <a:spLocks noGrp="1"/>
              </p:cNvSpPr>
              <p:nvPr>
                <p:ph idx="1"/>
              </p:nvPr>
            </p:nvSpPr>
            <p:spPr/>
            <p:txBody>
              <a:bodyPr/>
              <a:lstStyle/>
              <a:p>
                <a:r>
                  <a:rPr lang="en-US" sz="3200" b="1" dirty="0">
                    <a:solidFill>
                      <a:srgbClr val="FF0000"/>
                    </a:solidFill>
                  </a:rPr>
                  <a:t>Yield Measures for Money Market Instruments</a:t>
                </a:r>
              </a:p>
              <a:p>
                <a:r>
                  <a:rPr lang="en-US" altLang="zh-CN" dirty="0">
                    <a:solidFill>
                      <a:srgbClr val="FF0000"/>
                    </a:solidFill>
                  </a:rPr>
                  <a:t>Discount rate</a:t>
                </a:r>
              </a:p>
              <a:p>
                <a:r>
                  <a:rPr lang="en-US" dirty="0"/>
                  <a:t>PV = FV * (1 </a:t>
                </a:r>
                <a14:m>
                  <m:oMath xmlns:m="http://schemas.openxmlformats.org/officeDocument/2006/math">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𝐷𝑅</m:t>
                    </m:r>
                  </m:oMath>
                </a14:m>
                <a:r>
                  <a:rPr lang="en-US" dirty="0"/>
                  <a:t>)</a:t>
                </a:r>
              </a:p>
              <a:p>
                <a:r>
                  <a:rPr lang="en-US" dirty="0"/>
                  <a:t>DR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𝐹𝑉</m:t>
                        </m:r>
                      </m:den>
                    </m:f>
                  </m:oMath>
                </a14:m>
                <a:r>
                  <a:rPr lang="en-US" dirty="0"/>
                  <a:t>)</a:t>
                </a:r>
              </a:p>
              <a:p>
                <a:r>
                  <a:rPr lang="en-US" dirty="0"/>
                  <a:t>A 91-day US Treasury bill (T-bill) with a face value of USD10 million is quoted at a discount rate of 2.25% for an assumed 360-day year.</a:t>
                </a:r>
              </a:p>
              <a:p>
                <a:r>
                  <a:rPr lang="en-US" dirty="0"/>
                  <a:t>PV = 10,000,000*(1-91/360*2.25%)=9,943,125</a:t>
                </a:r>
              </a:p>
            </p:txBody>
          </p:sp>
        </mc:Choice>
        <mc:Fallback xmlns="">
          <p:sp>
            <p:nvSpPr>
              <p:cNvPr id="3" name="Content Placeholder 2">
                <a:extLst>
                  <a:ext uri="{FF2B5EF4-FFF2-40B4-BE49-F238E27FC236}">
                    <a16:creationId xmlns:a16="http://schemas.microsoft.com/office/drawing/2014/main" id="{7F7154C1-185D-44F9-8B99-E6E70AFFE77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866995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E288-B3CE-4F31-85BF-1748CA9FB54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CB2CA-A6B8-4442-8C55-2FB15B523B1E}"/>
                  </a:ext>
                </a:extLst>
              </p:cNvPr>
              <p:cNvSpPr>
                <a:spLocks noGrp="1"/>
              </p:cNvSpPr>
              <p:nvPr>
                <p:ph idx="1"/>
              </p:nvPr>
            </p:nvSpPr>
            <p:spPr/>
            <p:txBody>
              <a:bodyPr>
                <a:normAutofit/>
              </a:bodyPr>
              <a:lstStyle/>
              <a:p>
                <a:r>
                  <a:rPr lang="en-US" sz="3200" b="1" dirty="0">
                    <a:solidFill>
                      <a:srgbClr val="FF0000"/>
                    </a:solidFill>
                  </a:rPr>
                  <a:t>Yield Measures for Money Market Instruments</a:t>
                </a:r>
              </a:p>
              <a:p>
                <a:r>
                  <a:rPr lang="en-US" dirty="0">
                    <a:solidFill>
                      <a:srgbClr val="FF0000"/>
                    </a:solidFill>
                  </a:rPr>
                  <a:t>Add-on rate</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𝐹𝑉</m:t>
                        </m:r>
                      </m:num>
                      <m:den>
                        <m:r>
                          <a:rPr lang="en-US" b="0" i="1" smtClean="0">
                            <a:latin typeface="Cambria Math" panose="02040503050406030204" pitchFamily="18" charset="0"/>
                          </a:rPr>
                          <m:t>1 + </m:t>
                        </m:r>
                        <m:f>
                          <m:fPr>
                            <m:ctrlPr>
                              <a:rPr lang="en-US" b="0"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𝐴𝑂𝑅</m:t>
                        </m:r>
                      </m:den>
                    </m:f>
                  </m:oMath>
                </a14:m>
                <a:endParaRPr lang="en-US" dirty="0"/>
              </a:p>
              <a:p>
                <a:r>
                  <a:rPr lang="en-US" dirty="0"/>
                  <a:t>AOR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𝑃𝑉</m:t>
                        </m:r>
                      </m:den>
                    </m:f>
                  </m:oMath>
                </a14:m>
                <a:r>
                  <a:rPr lang="en-US" dirty="0"/>
                  <a:t>)</a:t>
                </a:r>
              </a:p>
              <a:p>
                <a:r>
                  <a:rPr lang="en-US" dirty="0"/>
                  <a:t>A Canadian pension fund buys a 180-day banker’s acceptance (BA) with a quoted add-on rate of 4.38% for a 365-day year. If the initial principal amount is CAD10 million, the redemption amount due at maturity</a:t>
                </a:r>
              </a:p>
              <a:p>
                <a:r>
                  <a:rPr lang="en-US" dirty="0"/>
                  <a:t>FV = 10,000,000 *(1+180/365*4.38%) = 10,216,000</a:t>
                </a:r>
              </a:p>
              <a:p>
                <a:endParaRPr lang="en-US" dirty="0"/>
              </a:p>
            </p:txBody>
          </p:sp>
        </mc:Choice>
        <mc:Fallback xmlns="">
          <p:sp>
            <p:nvSpPr>
              <p:cNvPr id="3" name="Content Placeholder 2">
                <a:extLst>
                  <a:ext uri="{FF2B5EF4-FFF2-40B4-BE49-F238E27FC236}">
                    <a16:creationId xmlns:a16="http://schemas.microsoft.com/office/drawing/2014/main" id="{48ACB2CA-A6B8-4442-8C55-2FB15B523B1E}"/>
                  </a:ext>
                </a:extLst>
              </p:cNvPr>
              <p:cNvSpPr>
                <a:spLocks noGrp="1" noRot="1" noChangeAspect="1" noMove="1" noResize="1" noEditPoints="1" noAdjustHandles="1" noChangeArrowheads="1" noChangeShapeType="1" noTextEdit="1"/>
              </p:cNvSpPr>
              <p:nvPr>
                <p:ph idx="1"/>
              </p:nvPr>
            </p:nvSpPr>
            <p:spPr>
              <a:blipFill>
                <a:blip r:embed="rId2"/>
                <a:stretch>
                  <a:fillRect l="-1129" t="-3182" b="-303"/>
                </a:stretch>
              </a:blipFill>
            </p:spPr>
            <p:txBody>
              <a:bodyPr/>
              <a:lstStyle/>
              <a:p>
                <a:r>
                  <a:rPr lang="en-US">
                    <a:noFill/>
                  </a:rPr>
                  <a:t> </a:t>
                </a:r>
              </a:p>
            </p:txBody>
          </p:sp>
        </mc:Fallback>
      </mc:AlternateContent>
    </p:spTree>
    <p:extLst>
      <p:ext uri="{BB962C8B-B14F-4D97-AF65-F5344CB8AC3E}">
        <p14:creationId xmlns:p14="http://schemas.microsoft.com/office/powerpoint/2010/main" val="2892650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86DE-14F7-4D1B-B8F5-EECDDA3AA79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D7E54-8CFF-4757-9562-DEFC84B11240}"/>
                  </a:ext>
                </a:extLst>
              </p:cNvPr>
              <p:cNvSpPr>
                <a:spLocks noGrp="1"/>
              </p:cNvSpPr>
              <p:nvPr>
                <p:ph idx="1"/>
              </p:nvPr>
            </p:nvSpPr>
            <p:spPr/>
            <p:txBody>
              <a:bodyPr>
                <a:normAutofit/>
              </a:bodyPr>
              <a:lstStyle/>
              <a:p>
                <a:r>
                  <a:rPr lang="en-US" sz="3200" b="1" dirty="0">
                    <a:solidFill>
                      <a:srgbClr val="FF0000"/>
                    </a:solidFill>
                  </a:rPr>
                  <a:t>Yield Measures for Money Market Instruments</a:t>
                </a:r>
              </a:p>
              <a:p>
                <a:r>
                  <a:rPr lang="en-US" sz="2400" dirty="0">
                    <a:solidFill>
                      <a:srgbClr val="FF0000"/>
                    </a:solidFill>
                  </a:rPr>
                  <a:t>Add-on rate</a:t>
                </a:r>
                <a:endParaRPr lang="en-US" sz="2400" b="1" dirty="0">
                  <a:solidFill>
                    <a:srgbClr val="FF0000"/>
                  </a:solidFill>
                </a:endParaRPr>
              </a:p>
              <a:p>
                <a:r>
                  <a:rPr lang="en-US" dirty="0"/>
                  <a:t>Suppose that after 45 days, the pension fund sells the BA to a dealer. At that time, the quoted add-on rate for a 135-day BA is 4.17%. The sale price is </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10,216,000</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135</m:t>
                            </m:r>
                          </m:num>
                          <m:den>
                            <m:r>
                              <a:rPr lang="en-US" b="0" i="1" smtClean="0">
                                <a:latin typeface="Cambria Math" panose="02040503050406030204" pitchFamily="18" charset="0"/>
                              </a:rPr>
                              <m:t>365</m:t>
                            </m:r>
                          </m:den>
                        </m:f>
                        <m:r>
                          <a:rPr lang="en-US" b="0" i="1" smtClean="0">
                            <a:latin typeface="Cambria Math" panose="02040503050406030204" pitchFamily="18" charset="0"/>
                          </a:rPr>
                          <m:t> ∗0.0417)</m:t>
                        </m:r>
                      </m:den>
                    </m:f>
                    <m:r>
                      <a:rPr lang="en-US" b="0" i="1" smtClean="0">
                        <a:latin typeface="Cambria Math" panose="02040503050406030204" pitchFamily="18" charset="0"/>
                      </a:rPr>
                      <m:t>= </m:t>
                    </m:r>
                  </m:oMath>
                </a14:m>
                <a:r>
                  <a:rPr lang="en-US" b="0" dirty="0"/>
                  <a:t>10,060,829</a:t>
                </a:r>
              </a:p>
              <a:p>
                <a:r>
                  <a:rPr lang="en-US" dirty="0"/>
                  <a:t>The pension fund’s rate of return on its 45-day investment in the banker’s acceptance is</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45</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10,060,829−10,000,000</m:t>
                        </m:r>
                      </m:num>
                      <m:den>
                        <m:r>
                          <a:rPr lang="en-US" b="0" i="1" smtClean="0">
                            <a:latin typeface="Cambria Math" panose="02040503050406030204" pitchFamily="18" charset="0"/>
                          </a:rPr>
                          <m:t>10,000,000</m:t>
                        </m:r>
                      </m:den>
                    </m:f>
                  </m:oMath>
                </a14:m>
                <a:r>
                  <a:rPr lang="en-US" dirty="0"/>
                  <a:t> = 4.934%</a:t>
                </a:r>
              </a:p>
              <a:p>
                <a:endParaRPr lang="en-US" dirty="0"/>
              </a:p>
            </p:txBody>
          </p:sp>
        </mc:Choice>
        <mc:Fallback xmlns="">
          <p:sp>
            <p:nvSpPr>
              <p:cNvPr id="3" name="Content Placeholder 2">
                <a:extLst>
                  <a:ext uri="{FF2B5EF4-FFF2-40B4-BE49-F238E27FC236}">
                    <a16:creationId xmlns:a16="http://schemas.microsoft.com/office/drawing/2014/main" id="{8DED7E54-8CFF-4757-9562-DEFC84B11240}"/>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1886233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D437-6536-4AAC-88C2-972FDBBD75F0}"/>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070D9C-2A72-4165-8AF5-59211C396408}"/>
                  </a:ext>
                </a:extLst>
              </p:cNvPr>
              <p:cNvSpPr>
                <a:spLocks noGrp="1"/>
              </p:cNvSpPr>
              <p:nvPr>
                <p:ph idx="1"/>
              </p:nvPr>
            </p:nvSpPr>
            <p:spPr/>
            <p:txBody>
              <a:bodyPr>
                <a:normAutofit lnSpcReduction="10000"/>
              </a:bodyPr>
              <a:lstStyle/>
              <a:p>
                <a:r>
                  <a:rPr lang="en-US" sz="3200" b="1" dirty="0">
                    <a:solidFill>
                      <a:srgbClr val="FF0000"/>
                    </a:solidFill>
                  </a:rPr>
                  <a:t>Yield Measures for Money Market Instruments</a:t>
                </a:r>
              </a:p>
              <a:p>
                <a:r>
                  <a:rPr lang="en-US" sz="2400" b="1" dirty="0">
                    <a:solidFill>
                      <a:srgbClr val="FF0000"/>
                    </a:solidFill>
                  </a:rPr>
                  <a:t>Bond equivalent yield</a:t>
                </a:r>
              </a:p>
              <a:p>
                <a:r>
                  <a:rPr lang="en-US" dirty="0"/>
                  <a:t>Suppose that an investor is comparing two money market instruments: (A) 90-day commercial paper quoted at a discount rate of 5.76% for a 360-day year and (B) a 90-day bank time deposit quoted at an add-on rate of 5.90% for a 365-day year.</a:t>
                </a:r>
              </a:p>
              <a:p>
                <a:r>
                  <a:rPr lang="en-US" dirty="0"/>
                  <a:t>PV = 100 * (1-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90</m:t>
                        </m:r>
                      </m:num>
                      <m:den>
                        <m:r>
                          <a:rPr lang="en-US" b="0" i="1" smtClean="0">
                            <a:latin typeface="Cambria Math" panose="02040503050406030204" pitchFamily="18" charset="0"/>
                          </a:rPr>
                          <m:t>360</m:t>
                        </m:r>
                      </m:den>
                    </m:f>
                  </m:oMath>
                </a14:m>
                <a:r>
                  <a:rPr lang="en-US" dirty="0"/>
                  <a:t>*5.76%) = 98.56</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90</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100−98.56</m:t>
                        </m:r>
                      </m:num>
                      <m:den>
                        <m:r>
                          <a:rPr lang="en-US" b="0" i="1" smtClean="0">
                            <a:latin typeface="Cambria Math" panose="02040503050406030204" pitchFamily="18" charset="0"/>
                          </a:rPr>
                          <m:t>98.56</m:t>
                        </m:r>
                      </m:den>
                    </m:f>
                  </m:oMath>
                </a14:m>
                <a:r>
                  <a:rPr lang="en-US" dirty="0"/>
                  <a:t> = 5.925%</a:t>
                </a:r>
              </a:p>
              <a:p>
                <a:r>
                  <a:rPr lang="en-US" dirty="0"/>
                  <a:t>A </a:t>
                </a:r>
                <a:r>
                  <a:rPr lang="en-US" dirty="0">
                    <a:solidFill>
                      <a:srgbClr val="FF0000"/>
                    </a:solidFill>
                  </a:rPr>
                  <a:t>bond equivalent yield </a:t>
                </a:r>
                <a:r>
                  <a:rPr lang="en-US" dirty="0"/>
                  <a:t>is a money market rate stated on a </a:t>
                </a:r>
                <a:r>
                  <a:rPr lang="en-US" dirty="0">
                    <a:solidFill>
                      <a:srgbClr val="FF0000"/>
                    </a:solidFill>
                  </a:rPr>
                  <a:t>365-day add-on rate </a:t>
                </a:r>
                <a:r>
                  <a:rPr lang="en-US" dirty="0"/>
                  <a:t>basis.</a:t>
                </a:r>
              </a:p>
            </p:txBody>
          </p:sp>
        </mc:Choice>
        <mc:Fallback xmlns="">
          <p:sp>
            <p:nvSpPr>
              <p:cNvPr id="3" name="Content Placeholder 2">
                <a:extLst>
                  <a:ext uri="{FF2B5EF4-FFF2-40B4-BE49-F238E27FC236}">
                    <a16:creationId xmlns:a16="http://schemas.microsoft.com/office/drawing/2014/main" id="{70070D9C-2A72-4165-8AF5-59211C396408}"/>
                  </a:ext>
                </a:extLst>
              </p:cNvPr>
              <p:cNvSpPr>
                <a:spLocks noGrp="1" noRot="1" noChangeAspect="1" noMove="1" noResize="1" noEditPoints="1" noAdjustHandles="1" noChangeArrowheads="1" noChangeShapeType="1" noTextEdit="1"/>
              </p:cNvSpPr>
              <p:nvPr>
                <p:ph idx="1"/>
              </p:nvPr>
            </p:nvSpPr>
            <p:spPr>
              <a:blipFill>
                <a:blip r:embed="rId2"/>
                <a:stretch>
                  <a:fillRect l="-1129" t="-4091"/>
                </a:stretch>
              </a:blipFill>
            </p:spPr>
            <p:txBody>
              <a:bodyPr/>
              <a:lstStyle/>
              <a:p>
                <a:r>
                  <a:rPr lang="en-US">
                    <a:noFill/>
                  </a:rPr>
                  <a:t> </a:t>
                </a:r>
              </a:p>
            </p:txBody>
          </p:sp>
        </mc:Fallback>
      </mc:AlternateContent>
    </p:spTree>
    <p:extLst>
      <p:ext uri="{BB962C8B-B14F-4D97-AF65-F5344CB8AC3E}">
        <p14:creationId xmlns:p14="http://schemas.microsoft.com/office/powerpoint/2010/main" val="40671398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D1B6-5AA3-4534-B9A5-2DEEA23208D1}"/>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46F230FF-7758-4F96-842A-39846C67A3DF}"/>
              </a:ext>
            </a:extLst>
          </p:cNvPr>
          <p:cNvSpPr>
            <a:spLocks noGrp="1"/>
          </p:cNvSpPr>
          <p:nvPr>
            <p:ph idx="1"/>
          </p:nvPr>
        </p:nvSpPr>
        <p:spPr/>
        <p:txBody>
          <a:bodyPr>
            <a:normAutofit/>
          </a:bodyPr>
          <a:lstStyle/>
          <a:p>
            <a:r>
              <a:rPr lang="en-US" dirty="0"/>
              <a:t>Suppose that a money market investor observes quoted rates on the following four 180-day money market instruments:</a:t>
            </a:r>
          </a:p>
          <a:p>
            <a:endParaRPr lang="en-US" dirty="0"/>
          </a:p>
          <a:p>
            <a:endParaRPr lang="en-US" dirty="0"/>
          </a:p>
          <a:p>
            <a:endParaRPr lang="en-US" dirty="0"/>
          </a:p>
          <a:p>
            <a:endParaRPr lang="en-US" dirty="0"/>
          </a:p>
          <a:p>
            <a:endParaRPr lang="en-US" dirty="0"/>
          </a:p>
          <a:p>
            <a:r>
              <a:rPr lang="en-US" dirty="0"/>
              <a:t>Calculate the bond equivalent yield for each instrument. Which instrument offers the investor the highest rate of return if the credit risks are the same?</a:t>
            </a:r>
          </a:p>
          <a:p>
            <a:endParaRPr lang="en-US" dirty="0"/>
          </a:p>
        </p:txBody>
      </p:sp>
      <p:graphicFrame>
        <p:nvGraphicFramePr>
          <p:cNvPr id="4" name="Table 3">
            <a:extLst>
              <a:ext uri="{FF2B5EF4-FFF2-40B4-BE49-F238E27FC236}">
                <a16:creationId xmlns:a16="http://schemas.microsoft.com/office/drawing/2014/main" id="{6A0FBB2F-AC45-4365-8C50-32B18C37F44F}"/>
              </a:ext>
            </a:extLst>
          </p:cNvPr>
          <p:cNvGraphicFramePr>
            <a:graphicFrameLocks noGrp="1"/>
          </p:cNvGraphicFramePr>
          <p:nvPr>
            <p:extLst>
              <p:ext uri="{D42A27DB-BD31-4B8C-83A1-F6EECF244321}">
                <p14:modId xmlns:p14="http://schemas.microsoft.com/office/powerpoint/2010/main" val="1188250246"/>
              </p:ext>
            </p:extLst>
          </p:nvPr>
        </p:nvGraphicFramePr>
        <p:xfrm>
          <a:off x="1173871" y="3139309"/>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7841127"/>
                    </a:ext>
                  </a:extLst>
                </a:gridCol>
                <a:gridCol w="2032000">
                  <a:extLst>
                    <a:ext uri="{9D8B030D-6E8A-4147-A177-3AD203B41FA5}">
                      <a16:colId xmlns:a16="http://schemas.microsoft.com/office/drawing/2014/main" val="1003688643"/>
                    </a:ext>
                  </a:extLst>
                </a:gridCol>
                <a:gridCol w="2032000">
                  <a:extLst>
                    <a:ext uri="{9D8B030D-6E8A-4147-A177-3AD203B41FA5}">
                      <a16:colId xmlns:a16="http://schemas.microsoft.com/office/drawing/2014/main" val="458789185"/>
                    </a:ext>
                  </a:extLst>
                </a:gridCol>
                <a:gridCol w="2032000">
                  <a:extLst>
                    <a:ext uri="{9D8B030D-6E8A-4147-A177-3AD203B41FA5}">
                      <a16:colId xmlns:a16="http://schemas.microsoft.com/office/drawing/2014/main" val="3845098397"/>
                    </a:ext>
                  </a:extLst>
                </a:gridCol>
              </a:tblGrid>
              <a:tr h="370840">
                <a:tc>
                  <a:txBody>
                    <a:bodyPr/>
                    <a:lstStyle/>
                    <a:p>
                      <a:r>
                        <a:rPr lang="en-US" dirty="0"/>
                        <a:t>Money market instrument</a:t>
                      </a:r>
                    </a:p>
                  </a:txBody>
                  <a:tcPr/>
                </a:tc>
                <a:tc>
                  <a:txBody>
                    <a:bodyPr/>
                    <a:lstStyle/>
                    <a:p>
                      <a:r>
                        <a:rPr lang="en-US" dirty="0"/>
                        <a:t>Quotation </a:t>
                      </a:r>
                    </a:p>
                    <a:p>
                      <a:r>
                        <a:rPr lang="en-US" dirty="0"/>
                        <a:t>Basis</a:t>
                      </a:r>
                    </a:p>
                  </a:txBody>
                  <a:tcPr/>
                </a:tc>
                <a:tc>
                  <a:txBody>
                    <a:bodyPr/>
                    <a:lstStyle/>
                    <a:p>
                      <a:r>
                        <a:rPr lang="en-US" dirty="0"/>
                        <a:t>Assumed number of days in the year</a:t>
                      </a:r>
                    </a:p>
                  </a:txBody>
                  <a:tcPr/>
                </a:tc>
                <a:tc>
                  <a:txBody>
                    <a:bodyPr/>
                    <a:lstStyle/>
                    <a:p>
                      <a:r>
                        <a:rPr lang="en-US" dirty="0"/>
                        <a:t>Quoted rate</a:t>
                      </a:r>
                    </a:p>
                  </a:txBody>
                  <a:tcPr/>
                </a:tc>
                <a:extLst>
                  <a:ext uri="{0D108BD9-81ED-4DB2-BD59-A6C34878D82A}">
                    <a16:rowId xmlns:a16="http://schemas.microsoft.com/office/drawing/2014/main" val="4042103350"/>
                  </a:ext>
                </a:extLst>
              </a:tr>
              <a:tr h="370840">
                <a:tc>
                  <a:txBody>
                    <a:bodyPr/>
                    <a:lstStyle/>
                    <a:p>
                      <a:r>
                        <a:rPr lang="en-US" dirty="0"/>
                        <a:t>A</a:t>
                      </a:r>
                    </a:p>
                  </a:txBody>
                  <a:tcPr/>
                </a:tc>
                <a:tc>
                  <a:txBody>
                    <a:bodyPr/>
                    <a:lstStyle/>
                    <a:p>
                      <a:r>
                        <a:rPr lang="en-US" dirty="0"/>
                        <a:t>Discount rate</a:t>
                      </a:r>
                    </a:p>
                  </a:txBody>
                  <a:tcPr/>
                </a:tc>
                <a:tc>
                  <a:txBody>
                    <a:bodyPr/>
                    <a:lstStyle/>
                    <a:p>
                      <a:r>
                        <a:rPr lang="en-US" dirty="0"/>
                        <a:t>360</a:t>
                      </a:r>
                    </a:p>
                  </a:txBody>
                  <a:tcPr/>
                </a:tc>
                <a:tc>
                  <a:txBody>
                    <a:bodyPr/>
                    <a:lstStyle/>
                    <a:p>
                      <a:r>
                        <a:rPr lang="en-US" dirty="0"/>
                        <a:t>4.33%</a:t>
                      </a:r>
                    </a:p>
                  </a:txBody>
                  <a:tcPr/>
                </a:tc>
                <a:extLst>
                  <a:ext uri="{0D108BD9-81ED-4DB2-BD59-A6C34878D82A}">
                    <a16:rowId xmlns:a16="http://schemas.microsoft.com/office/drawing/2014/main" val="2091774014"/>
                  </a:ext>
                </a:extLst>
              </a:tr>
              <a:tr h="370840">
                <a:tc>
                  <a:txBody>
                    <a:bodyPr/>
                    <a:lstStyle/>
                    <a:p>
                      <a:r>
                        <a:rPr lang="en-US" dirty="0"/>
                        <a:t>B</a:t>
                      </a:r>
                    </a:p>
                  </a:txBody>
                  <a:tcPr/>
                </a:tc>
                <a:tc>
                  <a:txBody>
                    <a:bodyPr/>
                    <a:lstStyle/>
                    <a:p>
                      <a:r>
                        <a:rPr lang="en-US" dirty="0"/>
                        <a:t>Discount rate</a:t>
                      </a:r>
                    </a:p>
                  </a:txBody>
                  <a:tcPr/>
                </a:tc>
                <a:tc>
                  <a:txBody>
                    <a:bodyPr/>
                    <a:lstStyle/>
                    <a:p>
                      <a:r>
                        <a:rPr lang="en-US" dirty="0"/>
                        <a:t>365</a:t>
                      </a:r>
                    </a:p>
                  </a:txBody>
                  <a:tcPr/>
                </a:tc>
                <a:tc>
                  <a:txBody>
                    <a:bodyPr/>
                    <a:lstStyle/>
                    <a:p>
                      <a:r>
                        <a:rPr lang="en-US" dirty="0"/>
                        <a:t>4.36%</a:t>
                      </a:r>
                    </a:p>
                  </a:txBody>
                  <a:tcPr/>
                </a:tc>
                <a:extLst>
                  <a:ext uri="{0D108BD9-81ED-4DB2-BD59-A6C34878D82A}">
                    <a16:rowId xmlns:a16="http://schemas.microsoft.com/office/drawing/2014/main" val="4165220487"/>
                  </a:ext>
                </a:extLst>
              </a:tr>
              <a:tr h="370840">
                <a:tc>
                  <a:txBody>
                    <a:bodyPr/>
                    <a:lstStyle/>
                    <a:p>
                      <a:r>
                        <a:rPr lang="en-US" dirty="0"/>
                        <a:t>C</a:t>
                      </a:r>
                    </a:p>
                  </a:txBody>
                  <a:tcPr/>
                </a:tc>
                <a:tc>
                  <a:txBody>
                    <a:bodyPr/>
                    <a:lstStyle/>
                    <a:p>
                      <a:r>
                        <a:rPr lang="en-US" dirty="0"/>
                        <a:t>Add on rate</a:t>
                      </a:r>
                    </a:p>
                  </a:txBody>
                  <a:tcPr/>
                </a:tc>
                <a:tc>
                  <a:txBody>
                    <a:bodyPr/>
                    <a:lstStyle/>
                    <a:p>
                      <a:r>
                        <a:rPr lang="en-US" dirty="0"/>
                        <a:t>360</a:t>
                      </a:r>
                    </a:p>
                  </a:txBody>
                  <a:tcPr/>
                </a:tc>
                <a:tc>
                  <a:txBody>
                    <a:bodyPr/>
                    <a:lstStyle/>
                    <a:p>
                      <a:r>
                        <a:rPr lang="en-US" dirty="0"/>
                        <a:t>4.35%</a:t>
                      </a:r>
                    </a:p>
                  </a:txBody>
                  <a:tcPr/>
                </a:tc>
                <a:extLst>
                  <a:ext uri="{0D108BD9-81ED-4DB2-BD59-A6C34878D82A}">
                    <a16:rowId xmlns:a16="http://schemas.microsoft.com/office/drawing/2014/main" val="3050675990"/>
                  </a:ext>
                </a:extLst>
              </a:tr>
              <a:tr h="370840">
                <a:tc>
                  <a:txBody>
                    <a:bodyPr/>
                    <a:lstStyle/>
                    <a:p>
                      <a:r>
                        <a:rPr lang="en-US" dirty="0"/>
                        <a:t>D</a:t>
                      </a:r>
                    </a:p>
                  </a:txBody>
                  <a:tcPr/>
                </a:tc>
                <a:tc>
                  <a:txBody>
                    <a:bodyPr/>
                    <a:lstStyle/>
                    <a:p>
                      <a:r>
                        <a:rPr lang="en-US" dirty="0"/>
                        <a:t>Add on rate</a:t>
                      </a:r>
                    </a:p>
                  </a:txBody>
                  <a:tcPr/>
                </a:tc>
                <a:tc>
                  <a:txBody>
                    <a:bodyPr/>
                    <a:lstStyle/>
                    <a:p>
                      <a:r>
                        <a:rPr lang="en-US" dirty="0"/>
                        <a:t>365</a:t>
                      </a:r>
                    </a:p>
                  </a:txBody>
                  <a:tcPr/>
                </a:tc>
                <a:tc>
                  <a:txBody>
                    <a:bodyPr/>
                    <a:lstStyle/>
                    <a:p>
                      <a:r>
                        <a:rPr lang="en-US" dirty="0"/>
                        <a:t>4.45%</a:t>
                      </a:r>
                    </a:p>
                  </a:txBody>
                  <a:tcPr/>
                </a:tc>
                <a:extLst>
                  <a:ext uri="{0D108BD9-81ED-4DB2-BD59-A6C34878D82A}">
                    <a16:rowId xmlns:a16="http://schemas.microsoft.com/office/drawing/2014/main" val="3692724200"/>
                  </a:ext>
                </a:extLst>
              </a:tr>
            </a:tbl>
          </a:graphicData>
        </a:graphic>
      </p:graphicFrame>
    </p:spTree>
    <p:extLst>
      <p:ext uri="{BB962C8B-B14F-4D97-AF65-F5344CB8AC3E}">
        <p14:creationId xmlns:p14="http://schemas.microsoft.com/office/powerpoint/2010/main" val="26944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2398</TotalTime>
  <Words>8686</Words>
  <Application>Microsoft Office PowerPoint</Application>
  <PresentationFormat>Widescreen</PresentationFormat>
  <Paragraphs>1211</Paragraphs>
  <Slides>118</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118</vt:i4>
      </vt:variant>
    </vt:vector>
  </HeadingPairs>
  <TitlesOfParts>
    <vt:vector size="131"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33</cp:revision>
  <dcterms:created xsi:type="dcterms:W3CDTF">2023-01-18T13:35:15Z</dcterms:created>
  <dcterms:modified xsi:type="dcterms:W3CDTF">2023-01-30T08:19:57Z</dcterms:modified>
</cp:coreProperties>
</file>